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07" autoAdjust="0"/>
  </p:normalViewPr>
  <p:slideViewPr>
    <p:cSldViewPr>
      <p:cViewPr varScale="1">
        <p:scale>
          <a:sx n="81" d="100"/>
          <a:sy n="81" d="100"/>
        </p:scale>
        <p:origin x="-103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C29653C-5A3D-4B17-983A-2980BA1D0A1F}" type="datetimeFigureOut">
              <a:rPr lang="en-US" smtClean="0"/>
              <a:pPr/>
              <a:t>07-Jul-22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685800"/>
            <a:ext cx="6172200" cy="1589562"/>
          </a:xfrm>
        </p:spPr>
        <p:txBody>
          <a:bodyPr>
            <a:normAutofit/>
          </a:bodyPr>
          <a:lstStyle/>
          <a:p>
            <a:pPr algn="r"/>
            <a:r>
              <a:rPr lang="en-US" sz="4800" dirty="0" smtClean="0">
                <a:solidFill>
                  <a:schemeClr val="tx1"/>
                </a:solidFill>
              </a:rPr>
              <a:t>D</a:t>
            </a:r>
            <a:r>
              <a:rPr lang="en-US" sz="4400" dirty="0" smtClean="0">
                <a:solidFill>
                  <a:schemeClr val="tx1"/>
                </a:solidFill>
              </a:rPr>
              <a:t>epartment </a:t>
            </a:r>
            <a:r>
              <a:rPr lang="en-US" sz="5400" dirty="0" smtClean="0">
                <a:solidFill>
                  <a:schemeClr val="tx1"/>
                </a:solidFill>
              </a:rPr>
              <a:t>o</a:t>
            </a:r>
            <a:r>
              <a:rPr lang="en-US" sz="4400" dirty="0" smtClean="0">
                <a:solidFill>
                  <a:schemeClr val="tx1"/>
                </a:solidFill>
              </a:rPr>
              <a:t>f </a:t>
            </a:r>
            <a:r>
              <a:rPr lang="en-US" sz="5400" dirty="0" smtClean="0">
                <a:solidFill>
                  <a:schemeClr val="tx1"/>
                </a:solidFill>
              </a:rPr>
              <a:t>m</a:t>
            </a:r>
            <a:r>
              <a:rPr lang="en-US" sz="4400" dirty="0" smtClean="0">
                <a:solidFill>
                  <a:schemeClr val="tx1"/>
                </a:solidFill>
              </a:rPr>
              <a:t>athematics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886200"/>
            <a:ext cx="6172200" cy="1371600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SGGSJ GOVERNMENT COLLEGE </a:t>
            </a:r>
          </a:p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PAONTA SAHIB</a:t>
            </a:r>
          </a:p>
          <a:p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895600"/>
            <a:ext cx="5791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5400" y="1295400"/>
            <a:ext cx="7162800" cy="10464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en-US" sz="3100" b="1" dirty="0" smtClean="0">
                <a:solidFill>
                  <a:schemeClr val="tx1"/>
                </a:solidFill>
              </a:rPr>
              <a:t>COURSE NAME : DIFFERENTIAL EQUATIONS</a:t>
            </a:r>
            <a:endParaRPr lang="en-US" sz="3100" b="1" dirty="0"/>
          </a:p>
        </p:txBody>
      </p:sp>
      <p:sp>
        <p:nvSpPr>
          <p:cNvPr id="4" name="Rectangle 3"/>
          <p:cNvSpPr/>
          <p:nvPr/>
        </p:nvSpPr>
        <p:spPr>
          <a:xfrm>
            <a:off x="2286000" y="3810000"/>
            <a:ext cx="5164567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en-US" sz="3000" b="1" dirty="0" smtClean="0">
                <a:solidFill>
                  <a:schemeClr val="tx1"/>
                </a:solidFill>
              </a:rPr>
              <a:t>COURSE CODE : 102TH</a:t>
            </a:r>
            <a:endParaRPr lang="en-US" sz="3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533400"/>
            <a:ext cx="33528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tx1"/>
                </a:solidFill>
              </a:rPr>
              <a:t>CONTENTS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467600" cy="37240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CLAIRAUT’S FORM OF DIFFERENTIAL EQUATION</a:t>
            </a:r>
          </a:p>
          <a:p>
            <a:endParaRPr lang="en-US" sz="800" dirty="0" smtClean="0"/>
          </a:p>
          <a:p>
            <a:r>
              <a:rPr lang="en-US" sz="2400" dirty="0" smtClean="0"/>
              <a:t> </a:t>
            </a:r>
            <a:r>
              <a:rPr lang="en-US" sz="2400" dirty="0" smtClean="0">
                <a:latin typeface="Arial"/>
                <a:cs typeface="Arial"/>
              </a:rPr>
              <a:t>→</a:t>
            </a:r>
            <a:r>
              <a:rPr lang="en-US" sz="2400" dirty="0" smtClean="0"/>
              <a:t>  </a:t>
            </a:r>
            <a:r>
              <a:rPr lang="en-US" sz="2200" dirty="0" smtClean="0"/>
              <a:t>DEFINITION </a:t>
            </a:r>
          </a:p>
          <a:p>
            <a:r>
              <a:rPr lang="en-US" sz="2400" dirty="0"/>
              <a:t> </a:t>
            </a:r>
            <a:r>
              <a:rPr lang="en-US" sz="2400" dirty="0" smtClean="0">
                <a:latin typeface="Arial"/>
                <a:cs typeface="Arial"/>
              </a:rPr>
              <a:t>→</a:t>
            </a:r>
            <a:r>
              <a:rPr lang="en-US" sz="2400" dirty="0" smtClean="0"/>
              <a:t>  </a:t>
            </a:r>
            <a:r>
              <a:rPr lang="en-US" sz="2200" dirty="0" smtClean="0"/>
              <a:t>EQUATION REDUCIBLE TO CLAIRAUT’S FORM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METHOD OF SOLUTION OF CLAIRAUT’S FORM 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PROBLEMS BASED ON CLAIRAUTS FORM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5400" y="304800"/>
            <a:ext cx="647700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CLAIRAUT’S FORM OF DIFFERENTIAL 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7848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Definition: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A differential equation in the form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       </a:t>
            </a:r>
          </a:p>
          <a:p>
            <a:endParaRPr lang="en-US" sz="2800" dirty="0"/>
          </a:p>
          <a:p>
            <a:r>
              <a:rPr lang="en-US" sz="2800" dirty="0" smtClean="0"/>
              <a:t>is known as </a:t>
            </a:r>
            <a:r>
              <a:rPr lang="en-US" sz="2800" u="sng" dirty="0" err="1" smtClean="0"/>
              <a:t>Clairaut’s</a:t>
            </a:r>
            <a:r>
              <a:rPr lang="en-US" sz="2800" u="sng" dirty="0" smtClean="0"/>
              <a:t> differential equation.</a:t>
            </a:r>
          </a:p>
          <a:p>
            <a:endParaRPr lang="en-US" sz="1600" u="sng" dirty="0" smtClean="0"/>
          </a:p>
          <a:p>
            <a:r>
              <a:rPr lang="en-US" sz="2800" b="1" u="sng" dirty="0" smtClean="0"/>
              <a:t>Equations Reducible To </a:t>
            </a:r>
            <a:r>
              <a:rPr lang="en-US" sz="2800" b="1" u="sng" dirty="0" err="1" smtClean="0"/>
              <a:t>Clairaut’s</a:t>
            </a:r>
            <a:r>
              <a:rPr lang="en-US" sz="2800" b="1" u="sng" dirty="0" smtClean="0"/>
              <a:t> Form:</a:t>
            </a:r>
          </a:p>
          <a:p>
            <a:endParaRPr lang="en-US" sz="800" b="1" u="sng" dirty="0" smtClean="0"/>
          </a:p>
          <a:p>
            <a:r>
              <a:rPr lang="en-US" sz="2800" dirty="0" smtClean="0"/>
              <a:t>There are many forms of differential equations which are reducible to </a:t>
            </a:r>
            <a:r>
              <a:rPr lang="en-US" sz="2800" dirty="0" err="1" smtClean="0"/>
              <a:t>Clairaut’s</a:t>
            </a:r>
            <a:r>
              <a:rPr lang="en-US" sz="2800" dirty="0" smtClean="0"/>
              <a:t> form.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2667000"/>
            <a:ext cx="3733800" cy="698269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7924800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Out of these forms, three </a:t>
            </a:r>
            <a:r>
              <a:rPr lang="en-US" sz="2800" dirty="0" err="1" smtClean="0"/>
              <a:t>fllowing</a:t>
            </a:r>
            <a:r>
              <a:rPr lang="en-US" sz="2800" dirty="0" smtClean="0"/>
              <a:t> forms are the main forms </a:t>
            </a:r>
            <a:r>
              <a:rPr lang="en-US" sz="2800" dirty="0"/>
              <a:t>r</a:t>
            </a:r>
            <a:r>
              <a:rPr lang="en-US" sz="2800" dirty="0" smtClean="0"/>
              <a:t>educible </a:t>
            </a:r>
            <a:r>
              <a:rPr lang="en-US" sz="2800" dirty="0"/>
              <a:t>t</a:t>
            </a:r>
            <a:r>
              <a:rPr lang="en-US" sz="2800" dirty="0" smtClean="0"/>
              <a:t>o </a:t>
            </a:r>
            <a:r>
              <a:rPr lang="en-US" sz="2800" dirty="0" err="1"/>
              <a:t>c</a:t>
            </a:r>
            <a:r>
              <a:rPr lang="en-US" sz="2800" dirty="0" err="1" smtClean="0"/>
              <a:t>lairaut’s</a:t>
            </a:r>
            <a:r>
              <a:rPr lang="en-US" sz="2800" dirty="0" smtClean="0"/>
              <a:t> form:</a:t>
            </a:r>
          </a:p>
          <a:p>
            <a:endParaRPr lang="en-US" sz="900" dirty="0" smtClean="0"/>
          </a:p>
          <a:p>
            <a:r>
              <a:rPr lang="en-US" sz="2800" dirty="0" smtClean="0"/>
              <a:t>FORM I.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FORM II.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FORM III. 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2057400"/>
            <a:ext cx="2971800" cy="708082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085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3429000"/>
            <a:ext cx="3276600" cy="500244"/>
          </a:xfrm>
          <a:prstGeom prst="rect">
            <a:avLst/>
          </a:prstGeom>
          <a:noFill/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4648200"/>
            <a:ext cx="3862192" cy="762000"/>
          </a:xfrm>
          <a:prstGeom prst="rect">
            <a:avLst/>
          </a:prstGeom>
          <a:noFill/>
        </p:spPr>
      </p:pic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990600" y="6019800"/>
            <a:ext cx="6705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8600"/>
            <a:ext cx="7924801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solidFill>
                  <a:schemeClr val="tx1"/>
                </a:solidFill>
              </a:rPr>
              <a:t>METHODS OF SOLUTION OF CLAIRAUT’S DIFFERENTIAL EQUATION </a:t>
            </a:r>
            <a:endParaRPr lang="en-US" sz="3200" b="1" u="sng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057400"/>
            <a:ext cx="7696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</a:t>
            </a:r>
            <a:r>
              <a:rPr lang="en-US" sz="2800" dirty="0" smtClean="0"/>
              <a:t>differential </a:t>
            </a:r>
            <a:r>
              <a:rPr lang="en-US" sz="2800" dirty="0" smtClean="0"/>
              <a:t>equation is </a:t>
            </a:r>
          </a:p>
          <a:p>
            <a:r>
              <a:rPr lang="en-US" sz="2800" dirty="0" smtClean="0"/>
              <a:t>                 </a:t>
            </a:r>
            <a:r>
              <a:rPr lang="en-US" sz="2800" b="1" i="1" dirty="0" smtClean="0"/>
              <a:t>y = </a:t>
            </a:r>
            <a:r>
              <a:rPr lang="en-US" sz="2800" b="1" i="1" dirty="0" err="1" smtClean="0"/>
              <a:t>px</a:t>
            </a:r>
            <a:r>
              <a:rPr lang="en-US" sz="2800" b="1" i="1" dirty="0" smtClean="0"/>
              <a:t> + f(p)             </a:t>
            </a:r>
            <a:r>
              <a:rPr lang="en-US" sz="2800" dirty="0" smtClean="0"/>
              <a:t>…(1)</a:t>
            </a:r>
          </a:p>
          <a:p>
            <a:r>
              <a:rPr lang="en-US" sz="2800" dirty="0" smtClean="0"/>
              <a:t>Differentiation eqn. (1) </a:t>
            </a:r>
            <a:r>
              <a:rPr lang="en-US" sz="2800" dirty="0" err="1" smtClean="0"/>
              <a:t>w.r.t</a:t>
            </a:r>
            <a:r>
              <a:rPr lang="en-US" sz="2800" dirty="0" smtClean="0"/>
              <a:t>. x, we get</a:t>
            </a:r>
          </a:p>
          <a:p>
            <a:endParaRPr lang="en-US" sz="1600" dirty="0" smtClean="0"/>
          </a:p>
          <a:p>
            <a:r>
              <a:rPr lang="en-US" sz="2800" dirty="0" smtClean="0"/>
              <a:t>or</a:t>
            </a:r>
          </a:p>
          <a:p>
            <a:endParaRPr lang="en-US" sz="1400" dirty="0" smtClean="0"/>
          </a:p>
          <a:p>
            <a:r>
              <a:rPr lang="en-US" sz="2800" dirty="0" smtClean="0"/>
              <a:t>or</a:t>
            </a:r>
          </a:p>
          <a:p>
            <a:endParaRPr lang="en-US" dirty="0" smtClean="0"/>
          </a:p>
          <a:p>
            <a:r>
              <a:rPr lang="en-US" sz="2800" dirty="0" smtClean="0"/>
              <a:t>o</a:t>
            </a:r>
            <a:r>
              <a:rPr lang="en-US" sz="2800" dirty="0" smtClean="0"/>
              <a:t>r</a:t>
            </a:r>
          </a:p>
          <a:p>
            <a:endParaRPr lang="en-US" sz="2000" dirty="0" smtClean="0"/>
          </a:p>
          <a:p>
            <a:r>
              <a:rPr lang="en-US" sz="2800" dirty="0" smtClean="0">
                <a:sym typeface="Symbol"/>
              </a:rPr>
              <a:t>                                                      …(2</a:t>
            </a:r>
            <a:r>
              <a:rPr lang="en-US" sz="2800" dirty="0" smtClean="0">
                <a:sym typeface="Symbol"/>
              </a:rPr>
              <a:t>)</a:t>
            </a: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3505200"/>
            <a:ext cx="3152775" cy="685800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4114800"/>
            <a:ext cx="4838700" cy="695325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152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4800600"/>
            <a:ext cx="5629275" cy="685800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5562600"/>
            <a:ext cx="1981200" cy="7240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79248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ym typeface="Symbol"/>
              </a:rPr>
              <a:t>or            </a:t>
            </a:r>
            <a:r>
              <a:rPr lang="en-US" sz="2400" b="1" i="1" dirty="0" smtClean="0">
                <a:sym typeface="Symbol"/>
              </a:rPr>
              <a:t>x + f’(p) = </a:t>
            </a:r>
            <a:r>
              <a:rPr lang="en-US" sz="2400" b="1" dirty="0" smtClean="0">
                <a:sym typeface="Symbol"/>
              </a:rPr>
              <a:t>0                             </a:t>
            </a:r>
            <a:r>
              <a:rPr lang="en-US" sz="2800" dirty="0" smtClean="0">
                <a:sym typeface="Symbol"/>
              </a:rPr>
              <a:t>…(3)</a:t>
            </a:r>
          </a:p>
          <a:p>
            <a:r>
              <a:rPr lang="en-US" sz="2800" dirty="0" smtClean="0">
                <a:sym typeface="Symbol"/>
              </a:rPr>
              <a:t>From (2) , we have</a:t>
            </a:r>
          </a:p>
          <a:p>
            <a:r>
              <a:rPr lang="en-US" sz="2800" dirty="0" smtClean="0">
                <a:sym typeface="Symbol"/>
              </a:rPr>
              <a:t>               </a:t>
            </a:r>
            <a:endParaRPr lang="en-US" sz="2800" dirty="0" smtClean="0">
              <a:sym typeface="Symbol"/>
            </a:endParaRPr>
          </a:p>
          <a:p>
            <a:endParaRPr lang="en-US" dirty="0" smtClean="0">
              <a:sym typeface="Symbol"/>
            </a:endParaRPr>
          </a:p>
          <a:p>
            <a:r>
              <a:rPr lang="en-US" sz="2800" dirty="0" smtClean="0">
                <a:sym typeface="Symbol"/>
              </a:rPr>
              <a:t>Integrating </a:t>
            </a:r>
            <a:r>
              <a:rPr lang="en-US" sz="2800" dirty="0" err="1" smtClean="0">
                <a:sym typeface="Symbol"/>
              </a:rPr>
              <a:t>w.r.t</a:t>
            </a:r>
            <a:r>
              <a:rPr lang="en-US" sz="2800" dirty="0" smtClean="0">
                <a:sym typeface="Symbol"/>
              </a:rPr>
              <a:t>. x, we get </a:t>
            </a:r>
          </a:p>
          <a:p>
            <a:r>
              <a:rPr lang="en-US" sz="2800" dirty="0" smtClean="0">
                <a:sym typeface="Symbol"/>
              </a:rPr>
              <a:t>                       </a:t>
            </a:r>
            <a:r>
              <a:rPr lang="en-US" sz="2400" b="1" dirty="0" smtClean="0">
                <a:sym typeface="Symbol"/>
              </a:rPr>
              <a:t>p = C                               </a:t>
            </a:r>
            <a:r>
              <a:rPr lang="en-US" sz="2800" dirty="0" smtClean="0">
                <a:sym typeface="Symbol"/>
              </a:rPr>
              <a:t>…(4)</a:t>
            </a:r>
          </a:p>
          <a:p>
            <a:r>
              <a:rPr lang="en-US" sz="2800" dirty="0" smtClean="0">
                <a:sym typeface="Symbol"/>
              </a:rPr>
              <a:t>Substituting the </a:t>
            </a:r>
            <a:r>
              <a:rPr lang="en-US" sz="2800" dirty="0" err="1" smtClean="0">
                <a:sym typeface="Symbol"/>
              </a:rPr>
              <a:t>valut</a:t>
            </a:r>
            <a:r>
              <a:rPr lang="en-US" sz="2800" dirty="0" smtClean="0">
                <a:sym typeface="Symbol"/>
              </a:rPr>
              <a:t> of p from (4) in (1), </a:t>
            </a:r>
            <a:endParaRPr lang="en-US" sz="2800" dirty="0" smtClean="0">
              <a:sym typeface="Symbol"/>
            </a:endParaRPr>
          </a:p>
          <a:p>
            <a:r>
              <a:rPr lang="en-US" sz="2800" dirty="0" smtClean="0">
                <a:sym typeface="Symbol"/>
              </a:rPr>
              <a:t>we </a:t>
            </a:r>
            <a:r>
              <a:rPr lang="en-US" sz="2800" dirty="0" smtClean="0">
                <a:sym typeface="Symbol"/>
              </a:rPr>
              <a:t>get             </a:t>
            </a:r>
            <a:r>
              <a:rPr lang="en-US" sz="2400" b="1" i="1" dirty="0" smtClean="0">
                <a:sym typeface="Symbol"/>
              </a:rPr>
              <a:t>y  = </a:t>
            </a:r>
            <a:r>
              <a:rPr lang="en-US" sz="2400" b="1" i="1" dirty="0" err="1" smtClean="0">
                <a:sym typeface="Symbol"/>
              </a:rPr>
              <a:t>Cx</a:t>
            </a:r>
            <a:r>
              <a:rPr lang="en-US" sz="2400" b="1" i="1" dirty="0" smtClean="0">
                <a:sym typeface="Symbol"/>
              </a:rPr>
              <a:t> + f(C</a:t>
            </a:r>
            <a:r>
              <a:rPr lang="en-US" sz="2400" b="1" i="1" dirty="0" smtClean="0">
                <a:sym typeface="Symbol"/>
              </a:rPr>
              <a:t>)</a:t>
            </a:r>
          </a:p>
          <a:p>
            <a:endParaRPr lang="en-US" sz="800" b="1" i="1" dirty="0" smtClean="0">
              <a:sym typeface="Symbol"/>
            </a:endParaRPr>
          </a:p>
          <a:p>
            <a:r>
              <a:rPr lang="en-US" sz="2800" dirty="0" smtClean="0">
                <a:sym typeface="Symbol"/>
              </a:rPr>
              <a:t>which is the </a:t>
            </a:r>
            <a:r>
              <a:rPr lang="en-US" sz="2800" u="sng" dirty="0" smtClean="0">
                <a:sym typeface="Symbol"/>
              </a:rPr>
              <a:t>general solution </a:t>
            </a:r>
            <a:r>
              <a:rPr lang="en-US" sz="2800" dirty="0" smtClean="0">
                <a:sym typeface="Symbol"/>
              </a:rPr>
              <a:t>of equation (1).</a:t>
            </a:r>
          </a:p>
          <a:p>
            <a:r>
              <a:rPr lang="en-US" sz="2800" dirty="0" smtClean="0">
                <a:sym typeface="Symbol"/>
              </a:rPr>
              <a:t>Eliminating p between equations (1) and (3), we get another solution of equation (1) known as </a:t>
            </a:r>
            <a:r>
              <a:rPr lang="en-US" sz="2800" u="sng" dirty="0" smtClean="0">
                <a:sym typeface="Symbol"/>
              </a:rPr>
              <a:t>singular solution</a:t>
            </a:r>
            <a:r>
              <a:rPr lang="en-US" sz="2800" dirty="0" smtClean="0">
                <a:sym typeface="Symbol"/>
              </a:rPr>
              <a:t>.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1219200"/>
            <a:ext cx="1066800" cy="685800"/>
          </a:xfrm>
          <a:prstGeom prst="rect">
            <a:avLst/>
          </a:prstGeom>
          <a:noFill/>
        </p:spPr>
      </p:pic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30480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066800" y="5791200"/>
            <a:ext cx="6477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04800"/>
            <a:ext cx="685800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/>
              <a:t>PROBLEM BASED ON CLAIRAUTS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676400"/>
            <a:ext cx="82296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u="sng" dirty="0" smtClean="0"/>
              <a:t>PROBLEM:</a:t>
            </a:r>
          </a:p>
          <a:p>
            <a:r>
              <a:rPr lang="en-US" sz="2800" b="1" dirty="0" smtClean="0"/>
              <a:t>Solve the differential equation </a:t>
            </a:r>
          </a:p>
          <a:p>
            <a:r>
              <a:rPr lang="en-US" sz="2800" b="1" dirty="0" smtClean="0"/>
              <a:t>                    p = log(</a:t>
            </a:r>
            <a:r>
              <a:rPr lang="en-US" sz="2800" b="1" i="1" dirty="0" err="1" smtClean="0"/>
              <a:t>px</a:t>
            </a:r>
            <a:r>
              <a:rPr lang="en-US" sz="2800" b="1" i="1" dirty="0" smtClean="0"/>
              <a:t>-y</a:t>
            </a:r>
            <a:r>
              <a:rPr lang="en-US" sz="2800" b="1" dirty="0" smtClean="0"/>
              <a:t>).</a:t>
            </a:r>
          </a:p>
          <a:p>
            <a:endParaRPr lang="en-US" sz="1600" b="1" dirty="0" smtClean="0"/>
          </a:p>
          <a:p>
            <a:r>
              <a:rPr lang="en-US" sz="2800" b="1" u="sng" dirty="0" smtClean="0"/>
              <a:t>SOLUTION: </a:t>
            </a:r>
          </a:p>
          <a:p>
            <a:r>
              <a:rPr lang="en-US" sz="2800" dirty="0" smtClean="0"/>
              <a:t>Given differential equation is </a:t>
            </a:r>
          </a:p>
          <a:p>
            <a:r>
              <a:rPr lang="en-US" sz="2800" dirty="0" smtClean="0"/>
              <a:t>                    </a:t>
            </a:r>
            <a:r>
              <a:rPr lang="en-US" sz="2400" b="1" i="1" dirty="0" smtClean="0"/>
              <a:t>p = log(</a:t>
            </a:r>
            <a:r>
              <a:rPr lang="en-US" sz="2400" b="1" i="1" dirty="0" err="1" smtClean="0"/>
              <a:t>px</a:t>
            </a:r>
            <a:r>
              <a:rPr lang="en-US" sz="2400" b="1" i="1" dirty="0" smtClean="0"/>
              <a:t>–y)</a:t>
            </a:r>
          </a:p>
          <a:p>
            <a:r>
              <a:rPr lang="en-US" sz="2800" dirty="0" smtClean="0"/>
              <a:t>or</a:t>
            </a:r>
            <a:r>
              <a:rPr lang="en-US" sz="2800" i="1" dirty="0" smtClean="0"/>
              <a:t>                 </a:t>
            </a:r>
            <a:r>
              <a:rPr lang="en-US" sz="2400" b="1" i="1" dirty="0" err="1" smtClean="0"/>
              <a:t>e</a:t>
            </a:r>
            <a:r>
              <a:rPr lang="en-US" sz="2400" b="1" i="1" baseline="30000" dirty="0" err="1" smtClean="0"/>
              <a:t>p</a:t>
            </a:r>
            <a:r>
              <a:rPr lang="en-US" sz="2400" b="1" i="1" dirty="0" smtClean="0"/>
              <a:t> = </a:t>
            </a:r>
            <a:r>
              <a:rPr lang="en-US" sz="2400" b="1" i="1" dirty="0" err="1" smtClean="0"/>
              <a:t>px</a:t>
            </a:r>
            <a:r>
              <a:rPr lang="en-US" sz="2400" b="1" i="1" dirty="0" smtClean="0"/>
              <a:t>–y   </a:t>
            </a:r>
          </a:p>
          <a:p>
            <a:r>
              <a:rPr lang="en-US" sz="2800" dirty="0" smtClean="0"/>
              <a:t>or</a:t>
            </a:r>
            <a:r>
              <a:rPr lang="en-US" sz="2400" b="1" i="1" dirty="0" smtClean="0"/>
              <a:t>                   y = </a:t>
            </a:r>
            <a:r>
              <a:rPr lang="en-US" sz="2400" b="1" i="1" dirty="0" err="1" smtClean="0"/>
              <a:t>px</a:t>
            </a:r>
            <a:r>
              <a:rPr lang="en-US" sz="2400" b="1" i="1" dirty="0" smtClean="0"/>
              <a:t> – </a:t>
            </a:r>
            <a:r>
              <a:rPr lang="en-US" sz="2400" b="1" i="1" dirty="0" err="1" smtClean="0"/>
              <a:t>e</a:t>
            </a:r>
            <a:r>
              <a:rPr lang="en-US" sz="2400" b="1" i="1" baseline="30000" dirty="0" err="1" smtClean="0"/>
              <a:t>p</a:t>
            </a:r>
            <a:r>
              <a:rPr lang="en-US" sz="2400" b="1" i="1" dirty="0" smtClean="0"/>
              <a:t>   .</a:t>
            </a:r>
          </a:p>
          <a:p>
            <a:r>
              <a:rPr lang="en-US" sz="2800" dirty="0" smtClean="0"/>
              <a:t>which is the </a:t>
            </a:r>
            <a:r>
              <a:rPr lang="en-US" sz="2800" dirty="0" err="1" smtClean="0"/>
              <a:t>clairaut’s</a:t>
            </a:r>
            <a:r>
              <a:rPr lang="en-US" sz="2800" dirty="0" smtClean="0"/>
              <a:t> differential equation. </a:t>
            </a:r>
          </a:p>
          <a:p>
            <a:r>
              <a:rPr lang="en-US" sz="2800" dirty="0" smtClean="0"/>
              <a:t>Differentiating </a:t>
            </a:r>
            <a:r>
              <a:rPr lang="en-US" sz="2800" dirty="0" smtClean="0"/>
              <a:t>eqn. (1) </a:t>
            </a:r>
            <a:r>
              <a:rPr lang="en-US" sz="2800" dirty="0" err="1" smtClean="0"/>
              <a:t>w.r.t</a:t>
            </a:r>
            <a:r>
              <a:rPr lang="en-US" sz="2800" dirty="0" smtClean="0"/>
              <a:t>. </a:t>
            </a:r>
            <a:r>
              <a:rPr lang="en-US" sz="2800" b="1" i="1" dirty="0" smtClean="0"/>
              <a:t>x</a:t>
            </a:r>
            <a:r>
              <a:rPr lang="en-US" sz="2800" dirty="0" smtClean="0"/>
              <a:t>, we get 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79248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or</a:t>
            </a:r>
          </a:p>
          <a:p>
            <a:endParaRPr lang="en-US" sz="2800" dirty="0" smtClean="0"/>
          </a:p>
          <a:p>
            <a:r>
              <a:rPr lang="en-US" sz="2800" dirty="0" smtClean="0"/>
              <a:t>or</a:t>
            </a:r>
          </a:p>
          <a:p>
            <a:endParaRPr lang="en-US" sz="2000" dirty="0" smtClean="0"/>
          </a:p>
          <a:p>
            <a:pPr>
              <a:buFont typeface="Symbol" pitchFamily="18" charset="2"/>
              <a:buChar char="Þ"/>
            </a:pPr>
            <a:r>
              <a:rPr lang="en-US" sz="2800" dirty="0" smtClean="0">
                <a:sym typeface="Symbol"/>
              </a:rPr>
              <a:t>  Either                                   …(2)</a:t>
            </a:r>
          </a:p>
          <a:p>
            <a:endParaRPr lang="en-US" sz="1100" dirty="0" smtClean="0"/>
          </a:p>
          <a:p>
            <a:r>
              <a:rPr lang="en-US" sz="2800" dirty="0" smtClean="0"/>
              <a:t> or                </a:t>
            </a:r>
            <a:r>
              <a:rPr lang="en-US" sz="2800" b="1" i="1" dirty="0" smtClean="0"/>
              <a:t>x – </a:t>
            </a:r>
            <a:r>
              <a:rPr lang="en-US" sz="2800" b="1" i="1" dirty="0" err="1" smtClean="0"/>
              <a:t>e</a:t>
            </a:r>
            <a:r>
              <a:rPr lang="en-US" sz="2800" b="1" i="1" baseline="30000" dirty="0" err="1" smtClean="0"/>
              <a:t>p</a:t>
            </a:r>
            <a:r>
              <a:rPr lang="en-US" sz="2800" b="1" i="1" dirty="0" smtClean="0"/>
              <a:t> </a:t>
            </a:r>
            <a:r>
              <a:rPr lang="en-US" sz="2800" dirty="0" smtClean="0"/>
              <a:t>= 0                …(3)</a:t>
            </a:r>
          </a:p>
          <a:p>
            <a:r>
              <a:rPr lang="en-US" sz="2800" dirty="0" smtClean="0"/>
              <a:t>Integrating the eqn.(2) </a:t>
            </a:r>
            <a:r>
              <a:rPr lang="en-US" sz="2800" dirty="0" err="1" smtClean="0"/>
              <a:t>w.r.t</a:t>
            </a:r>
            <a:r>
              <a:rPr lang="en-US" sz="2800" dirty="0" smtClean="0"/>
              <a:t>. x, we get </a:t>
            </a:r>
          </a:p>
          <a:p>
            <a:r>
              <a:rPr lang="en-US" sz="2800" dirty="0" smtClean="0"/>
              <a:t>                        </a:t>
            </a:r>
            <a:r>
              <a:rPr lang="en-US" sz="2800" b="1" i="1" dirty="0" smtClean="0"/>
              <a:t>p</a:t>
            </a:r>
            <a:r>
              <a:rPr lang="en-US" sz="2800" dirty="0" smtClean="0"/>
              <a:t> = </a:t>
            </a:r>
            <a:r>
              <a:rPr lang="en-US" sz="2800" b="1" dirty="0" smtClean="0"/>
              <a:t>C</a:t>
            </a:r>
            <a:r>
              <a:rPr lang="en-US" sz="2800" dirty="0" smtClean="0"/>
              <a:t>                   …(4)        </a:t>
            </a:r>
          </a:p>
          <a:p>
            <a:r>
              <a:rPr lang="en-US" sz="2800" dirty="0" smtClean="0"/>
              <a:t>Substituting the value of p from (4) in (1), </a:t>
            </a:r>
            <a:endParaRPr lang="en-US" sz="2800" dirty="0" smtClean="0"/>
          </a:p>
          <a:p>
            <a:r>
              <a:rPr lang="en-US" sz="2800" dirty="0" smtClean="0"/>
              <a:t>we </a:t>
            </a:r>
            <a:r>
              <a:rPr lang="en-US" sz="2800" dirty="0" smtClean="0"/>
              <a:t>get             </a:t>
            </a:r>
            <a:r>
              <a:rPr lang="en-US" sz="2800" b="1" i="1" dirty="0" smtClean="0"/>
              <a:t>y = </a:t>
            </a:r>
            <a:r>
              <a:rPr lang="en-US" sz="2800" b="1" i="1" dirty="0" err="1" smtClean="0"/>
              <a:t>Cx</a:t>
            </a:r>
            <a:r>
              <a:rPr lang="en-US" sz="2800" b="1" i="1" dirty="0" smtClean="0"/>
              <a:t> – </a:t>
            </a:r>
            <a:r>
              <a:rPr lang="en-US" sz="2800" b="1" i="1" dirty="0" err="1" smtClean="0"/>
              <a:t>e</a:t>
            </a:r>
            <a:r>
              <a:rPr lang="en-US" sz="2800" b="1" i="1" baseline="30000" dirty="0" err="1" smtClean="0"/>
              <a:t>C</a:t>
            </a:r>
            <a:r>
              <a:rPr lang="en-US" sz="2800" b="1" i="1" baseline="30000" dirty="0" smtClean="0"/>
              <a:t>  </a:t>
            </a:r>
          </a:p>
          <a:p>
            <a:r>
              <a:rPr lang="en-US" sz="2800" dirty="0" smtClean="0"/>
              <a:t>which is the general solution of differential equation (1).                                                   </a:t>
            </a:r>
            <a:endParaRPr lang="en-US" sz="2800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304800"/>
            <a:ext cx="2867025" cy="685800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1143000"/>
            <a:ext cx="5057775" cy="695325"/>
          </a:xfrm>
          <a:prstGeom prst="rect">
            <a:avLst/>
          </a:prstGeom>
          <a:noFill/>
        </p:spPr>
      </p:pic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1905000"/>
            <a:ext cx="2162175" cy="6858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0400" y="2590800"/>
            <a:ext cx="885825" cy="6858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57200"/>
            <a:ext cx="7620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Now from (3), we have </a:t>
            </a:r>
          </a:p>
          <a:p>
            <a:r>
              <a:rPr lang="en-US" sz="2800" dirty="0" smtClean="0"/>
              <a:t>                     </a:t>
            </a:r>
            <a:r>
              <a:rPr lang="en-US" sz="2800" b="1" i="1" dirty="0" smtClean="0"/>
              <a:t>x – </a:t>
            </a:r>
            <a:r>
              <a:rPr lang="en-US" sz="2800" b="1" i="1" dirty="0" err="1" smtClean="0"/>
              <a:t>e</a:t>
            </a:r>
            <a:r>
              <a:rPr lang="en-US" sz="2800" b="1" i="1" baseline="30000" dirty="0" err="1" smtClean="0"/>
              <a:t>p</a:t>
            </a:r>
            <a:r>
              <a:rPr lang="en-US" sz="2800" b="1" i="1" dirty="0" smtClean="0"/>
              <a:t> </a:t>
            </a:r>
            <a:r>
              <a:rPr lang="en-US" sz="2800" dirty="0" smtClean="0"/>
              <a:t>= </a:t>
            </a:r>
            <a:r>
              <a:rPr lang="en-US" sz="2800" b="1" dirty="0" smtClean="0"/>
              <a:t>0</a:t>
            </a:r>
          </a:p>
          <a:p>
            <a:pPr>
              <a:buFont typeface="Symbol" pitchFamily="18" charset="2"/>
              <a:buChar char="Þ"/>
            </a:pPr>
            <a:r>
              <a:rPr lang="en-US" sz="2800" dirty="0" smtClean="0">
                <a:sym typeface="Symbol"/>
              </a:rPr>
              <a:t>                       </a:t>
            </a:r>
            <a:r>
              <a:rPr lang="en-US" sz="2800" b="1" i="1" dirty="0" err="1" smtClean="0">
                <a:sym typeface="Symbol"/>
              </a:rPr>
              <a:t>e</a:t>
            </a:r>
            <a:r>
              <a:rPr lang="en-US" sz="2800" b="1" i="1" baseline="30000" dirty="0" err="1" smtClean="0">
                <a:sym typeface="Symbol"/>
              </a:rPr>
              <a:t>p</a:t>
            </a:r>
            <a:r>
              <a:rPr lang="en-US" sz="2800" dirty="0" smtClean="0">
                <a:sym typeface="Symbol"/>
              </a:rPr>
              <a:t> = </a:t>
            </a:r>
            <a:r>
              <a:rPr lang="en-US" sz="2800" b="1" i="1" dirty="0" smtClean="0">
                <a:sym typeface="Symbol"/>
              </a:rPr>
              <a:t>x</a:t>
            </a:r>
          </a:p>
          <a:p>
            <a:pPr>
              <a:buFont typeface="Symbol" pitchFamily="18" charset="2"/>
              <a:buChar char="Þ"/>
            </a:pPr>
            <a:r>
              <a:rPr lang="en-US" sz="2800" b="1" dirty="0" smtClean="0">
                <a:sym typeface="Symbol"/>
              </a:rPr>
              <a:t>                       </a:t>
            </a:r>
            <a:r>
              <a:rPr lang="en-US" sz="2800" b="1" i="1" dirty="0" smtClean="0">
                <a:sym typeface="Symbol"/>
              </a:rPr>
              <a:t>p </a:t>
            </a:r>
            <a:r>
              <a:rPr lang="en-US" sz="2800" dirty="0" smtClean="0">
                <a:sym typeface="Symbol"/>
              </a:rPr>
              <a:t>= </a:t>
            </a:r>
            <a:r>
              <a:rPr lang="en-US" sz="2800" b="1" i="1" dirty="0" err="1" smtClean="0">
                <a:sym typeface="Symbol"/>
              </a:rPr>
              <a:t>logx</a:t>
            </a:r>
            <a:r>
              <a:rPr lang="en-US" sz="2800" b="1" i="1" dirty="0" smtClean="0">
                <a:sym typeface="Symbol"/>
              </a:rPr>
              <a:t>                </a:t>
            </a:r>
            <a:r>
              <a:rPr lang="en-US" sz="2800" dirty="0" smtClean="0">
                <a:sym typeface="Symbol"/>
              </a:rPr>
              <a:t>…(5)</a:t>
            </a:r>
          </a:p>
          <a:p>
            <a:r>
              <a:rPr lang="en-US" sz="2800" dirty="0" smtClean="0">
                <a:sym typeface="Symbol"/>
              </a:rPr>
              <a:t>Substituting the value of p from (5) in (1),  we get           </a:t>
            </a:r>
            <a:r>
              <a:rPr lang="en-US" sz="2800" b="1" i="1" dirty="0" smtClean="0">
                <a:sym typeface="Symbol"/>
              </a:rPr>
              <a:t>y = </a:t>
            </a:r>
            <a:r>
              <a:rPr lang="en-US" sz="2800" b="1" i="1" dirty="0" err="1" smtClean="0">
                <a:sym typeface="Symbol"/>
              </a:rPr>
              <a:t>logx.x</a:t>
            </a:r>
            <a:r>
              <a:rPr lang="en-US" sz="2800" b="1" i="1" dirty="0" smtClean="0">
                <a:sym typeface="Symbol"/>
              </a:rPr>
              <a:t> – </a:t>
            </a:r>
            <a:r>
              <a:rPr lang="en-US" sz="2800" b="1" i="1" dirty="0" err="1" smtClean="0">
                <a:sym typeface="Symbol"/>
              </a:rPr>
              <a:t>e</a:t>
            </a:r>
            <a:r>
              <a:rPr lang="en-US" sz="2800" b="1" i="1" baseline="30000" dirty="0" err="1" smtClean="0">
                <a:sym typeface="Symbol"/>
              </a:rPr>
              <a:t>logx</a:t>
            </a:r>
            <a:r>
              <a:rPr lang="en-US" sz="2800" b="1" i="1" dirty="0" smtClean="0">
                <a:sym typeface="Symbol"/>
              </a:rPr>
              <a:t>  </a:t>
            </a:r>
            <a:endParaRPr lang="en-US" sz="2800" dirty="0" smtClean="0">
              <a:sym typeface="Symbol"/>
            </a:endParaRPr>
          </a:p>
          <a:p>
            <a:r>
              <a:rPr lang="en-US" sz="2800" dirty="0" smtClean="0">
                <a:sym typeface="Symbol"/>
              </a:rPr>
              <a:t>or                  </a:t>
            </a:r>
            <a:r>
              <a:rPr lang="en-US" sz="2800" b="1" i="1" dirty="0" smtClean="0">
                <a:sym typeface="Symbol"/>
              </a:rPr>
              <a:t>y = </a:t>
            </a:r>
            <a:r>
              <a:rPr lang="en-US" sz="2800" b="1" i="1" dirty="0" err="1" smtClean="0">
                <a:sym typeface="Symbol"/>
              </a:rPr>
              <a:t>xlogx</a:t>
            </a:r>
            <a:r>
              <a:rPr lang="en-US" sz="2800" b="1" i="1" dirty="0" smtClean="0">
                <a:sym typeface="Symbol"/>
              </a:rPr>
              <a:t> – x </a:t>
            </a:r>
          </a:p>
          <a:p>
            <a:r>
              <a:rPr lang="en-US" sz="2800" dirty="0" smtClean="0">
                <a:sym typeface="Symbol"/>
              </a:rPr>
              <a:t>or                  </a:t>
            </a:r>
            <a:r>
              <a:rPr lang="en-US" sz="2800" b="1" i="1" dirty="0" smtClean="0">
                <a:sym typeface="Symbol"/>
              </a:rPr>
              <a:t>y = x(</a:t>
            </a:r>
            <a:r>
              <a:rPr lang="en-US" sz="2800" b="1" i="1" dirty="0" err="1" smtClean="0">
                <a:sym typeface="Symbol"/>
              </a:rPr>
              <a:t>logx</a:t>
            </a:r>
            <a:r>
              <a:rPr lang="en-US" sz="2800" b="1" i="1" dirty="0" smtClean="0">
                <a:sym typeface="Symbol"/>
              </a:rPr>
              <a:t> – 1)  </a:t>
            </a:r>
          </a:p>
          <a:p>
            <a:endParaRPr lang="en-US" sz="800" b="1" i="1" dirty="0" smtClean="0">
              <a:sym typeface="Symbol"/>
            </a:endParaRPr>
          </a:p>
          <a:p>
            <a:r>
              <a:rPr lang="en-US" sz="2800" dirty="0" smtClean="0">
                <a:sym typeface="Symbol"/>
              </a:rPr>
              <a:t>which is singular solution of differential equation (1). 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143000" y="5562600"/>
            <a:ext cx="6629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2514600"/>
            <a:ext cx="480772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THANK YOU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278</TotalTime>
  <Words>434</Words>
  <Application>Microsoft Office PowerPoint</Application>
  <PresentationFormat>On-screen Show (4:3)</PresentationFormat>
  <Paragraphs>92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Oriel</vt:lpstr>
      <vt:lpstr>Department of mathematics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OJASVI</dc:creator>
  <cp:lastModifiedBy>OJASVI</cp:lastModifiedBy>
  <cp:revision>19</cp:revision>
  <dcterms:created xsi:type="dcterms:W3CDTF">2016-09-19T18:46:29Z</dcterms:created>
  <dcterms:modified xsi:type="dcterms:W3CDTF">2022-07-07T11:24:29Z</dcterms:modified>
</cp:coreProperties>
</file>